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7" r:id="rId4"/>
    <p:sldId id="269" r:id="rId5"/>
    <p:sldId id="258" r:id="rId6"/>
    <p:sldId id="259" r:id="rId7"/>
    <p:sldId id="261" r:id="rId8"/>
    <p:sldId id="264" r:id="rId9"/>
    <p:sldId id="260" r:id="rId10"/>
    <p:sldId id="262" r:id="rId11"/>
    <p:sldId id="265" r:id="rId12"/>
    <p:sldId id="263" r:id="rId13"/>
    <p:sldId id="270" r:id="rId14"/>
    <p:sldId id="268" r:id="rId1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F0AC2-0CC7-44CE-B096-0C4E9D912CF6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58503-CBDB-4134-9CBE-312601C44E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24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969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72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17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79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94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1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55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18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91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49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72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47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84C555-6018-DAAB-3932-3EE9E8BBA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510540"/>
            <a:ext cx="8420100" cy="3274297"/>
          </a:xfrm>
        </p:spPr>
        <p:txBody>
          <a:bodyPr>
            <a:normAutofit/>
          </a:bodyPr>
          <a:lstStyle/>
          <a:p>
            <a:r>
              <a:rPr lang="ja-JP" altLang="en-US" sz="4800" dirty="0"/>
              <a:t>ＮＮＮＮＮＮＮＮＮＮＮ</a:t>
            </a:r>
            <a:br>
              <a:rPr lang="en-US" altLang="ja-JP" sz="4800" dirty="0"/>
            </a:br>
            <a:br>
              <a:rPr kumimoji="1" lang="en-US" altLang="ja-JP" sz="4800" dirty="0"/>
            </a:br>
            <a:r>
              <a:rPr lang="ja-JP" altLang="en-US" sz="4800" dirty="0"/>
              <a:t>事業プラン</a:t>
            </a:r>
            <a:endParaRPr kumimoji="1" lang="ja-JP" altLang="en-US" sz="48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69E4252-297B-BF24-5E5D-2FB1F4C411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3" y="4169950"/>
            <a:ext cx="9144000" cy="584930"/>
          </a:xfrm>
        </p:spPr>
        <p:txBody>
          <a:bodyPr>
            <a:normAutofit/>
          </a:bodyPr>
          <a:lstStyle/>
          <a:p>
            <a:r>
              <a:rPr lang="ja-JP" altLang="en-US" dirty="0"/>
              <a:t>ＮＮＮＮＮＮＮＮＮＮＮＮＮＮＮＮＮＮＮＮＮＮＮＮ</a:t>
            </a:r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5EA915B-FD39-0E25-A9B1-B9947A7B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AE23F55-E585-4535-4C3E-331DE1A7E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C0582129-474F-26CA-ADBF-D607D9B77565}"/>
              </a:ext>
            </a:extLst>
          </p:cNvPr>
          <p:cNvSpPr txBox="1">
            <a:spLocks/>
          </p:cNvSpPr>
          <p:nvPr/>
        </p:nvSpPr>
        <p:spPr>
          <a:xfrm>
            <a:off x="1238250" y="5021121"/>
            <a:ext cx="7429500" cy="466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YYYY/MM/DD</a:t>
            </a:r>
            <a:endParaRPr lang="ja-JP" altLang="en-US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659B0D6D-7D6D-9EE0-E867-B6D239BF9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222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類似サービス／製品</a:t>
            </a:r>
            <a:endParaRPr kumimoji="1" lang="ja-JP" altLang="en-US" sz="36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7C5752B-38FF-529C-351C-CAEAE57AAA89}"/>
              </a:ext>
            </a:extLst>
          </p:cNvPr>
          <p:cNvSpPr/>
          <p:nvPr/>
        </p:nvSpPr>
        <p:spPr>
          <a:xfrm>
            <a:off x="427383" y="808821"/>
            <a:ext cx="1148378" cy="549668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類似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サービスの事例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BFED175-FF38-5402-61E9-FF10F1FC3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035609"/>
              </p:ext>
            </p:extLst>
          </p:nvPr>
        </p:nvGraphicFramePr>
        <p:xfrm>
          <a:off x="1746250" y="808821"/>
          <a:ext cx="7702422" cy="51080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950">
                  <a:extLst>
                    <a:ext uri="{9D8B030D-6E8A-4147-A177-3AD203B41FA5}">
                      <a16:colId xmlns:a16="http://schemas.microsoft.com/office/drawing/2014/main" val="3265104036"/>
                    </a:ext>
                  </a:extLst>
                </a:gridCol>
                <a:gridCol w="5562472">
                  <a:extLst>
                    <a:ext uri="{9D8B030D-6E8A-4147-A177-3AD203B41FA5}">
                      <a16:colId xmlns:a16="http://schemas.microsoft.com/office/drawing/2014/main" val="374329023"/>
                    </a:ext>
                  </a:extLst>
                </a:gridCol>
              </a:tblGrid>
              <a:tr h="2832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サービス／製品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特長など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851852"/>
                  </a:ext>
                </a:extLst>
              </a:tr>
              <a:tr h="878130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449463"/>
                  </a:ext>
                </a:extLst>
              </a:tr>
              <a:tr h="1076418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624226"/>
                  </a:ext>
                </a:extLst>
              </a:tr>
              <a:tr h="1076418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193225"/>
                  </a:ext>
                </a:extLst>
              </a:tr>
              <a:tr h="843195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41570"/>
                  </a:ext>
                </a:extLst>
              </a:tr>
              <a:tr h="772289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00214"/>
                  </a:ext>
                </a:extLst>
              </a:tr>
            </a:tbl>
          </a:graphicData>
        </a:graphic>
      </p:graphicFrame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663710B6-001E-A96E-7AB9-2FAA2D70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5F43EBE1-0E02-2196-4776-1B140F9A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93A82FF-D051-A457-64A3-EB319D77A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9DDEE8-A6DE-16E6-9EB2-921A8437E356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46492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差別化</a:t>
            </a:r>
            <a:endParaRPr kumimoji="1" lang="ja-JP" altLang="en-US" sz="3600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663710B6-001E-A96E-7AB9-2FAA2D70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5F43EBE1-0E02-2196-4776-1B140F9A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11</a:t>
            </a:fld>
            <a:endParaRPr kumimoji="1" lang="ja-JP" altLang="en-US"/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8DE3CABC-B9EF-9768-1700-DC87A8463D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331844"/>
              </p:ext>
            </p:extLst>
          </p:nvPr>
        </p:nvGraphicFramePr>
        <p:xfrm>
          <a:off x="1757212" y="808821"/>
          <a:ext cx="7661106" cy="20802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52332">
                  <a:extLst>
                    <a:ext uri="{9D8B030D-6E8A-4147-A177-3AD203B41FA5}">
                      <a16:colId xmlns:a16="http://schemas.microsoft.com/office/drawing/2014/main" val="2761706721"/>
                    </a:ext>
                  </a:extLst>
                </a:gridCol>
                <a:gridCol w="6208774">
                  <a:extLst>
                    <a:ext uri="{9D8B030D-6E8A-4147-A177-3AD203B41FA5}">
                      <a16:colId xmlns:a16="http://schemas.microsoft.com/office/drawing/2014/main" val="31530303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200" b="0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200" b="0" dirty="0">
                          <a:effectLst/>
                          <a:latin typeface="+mn-ea"/>
                          <a:ea typeface="+mn-ea"/>
                        </a:rPr>
                        <a:t>本事業の差別化</a:t>
                      </a: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987404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97570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242834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2462445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32905737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573873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547913616"/>
                  </a:ext>
                </a:extLst>
              </a:tr>
            </a:tbl>
          </a:graphicData>
        </a:graphic>
      </p:graphicFrame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EA0E21C-4C0C-9043-B8C1-A0CCFBBCE9B6}"/>
              </a:ext>
            </a:extLst>
          </p:cNvPr>
          <p:cNvSpPr/>
          <p:nvPr/>
        </p:nvSpPr>
        <p:spPr>
          <a:xfrm>
            <a:off x="427383" y="808820"/>
            <a:ext cx="1148378" cy="552449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差別化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8E36F0-D078-2DD3-A2D7-C6CA78741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515FA38-395A-7AA5-CAD2-B805878B6670}"/>
              </a:ext>
            </a:extLst>
          </p:cNvPr>
          <p:cNvSpPr txBox="1"/>
          <p:nvPr/>
        </p:nvSpPr>
        <p:spPr>
          <a:xfrm>
            <a:off x="1728592" y="3938016"/>
            <a:ext cx="77200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差別化のポイント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F5BC59-7A48-3CA7-E768-A2CF57FA9D2D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2387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事業成功のポイント</a:t>
            </a:r>
            <a:endParaRPr kumimoji="1" lang="ja-JP" altLang="en-US" sz="3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23A9C55-5482-976C-0393-D89343C09428}"/>
              </a:ext>
            </a:extLst>
          </p:cNvPr>
          <p:cNvSpPr txBox="1"/>
          <p:nvPr/>
        </p:nvSpPr>
        <p:spPr>
          <a:xfrm>
            <a:off x="1728592" y="808823"/>
            <a:ext cx="7954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337AD3B-A4AB-027F-7E18-3527F73E6739}"/>
              </a:ext>
            </a:extLst>
          </p:cNvPr>
          <p:cNvSpPr/>
          <p:nvPr/>
        </p:nvSpPr>
        <p:spPr>
          <a:xfrm>
            <a:off x="427383" y="808821"/>
            <a:ext cx="1148378" cy="550919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事業成功のポイント</a:t>
            </a: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F1BF7454-A0A8-0E0E-BD45-5E3403D5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F70E409F-19FE-7544-8FD0-84410D2E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4F522-D066-DBAD-ED1E-E6B5ACB25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5F94D6-6D4E-3084-D46C-8329E28A96DF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5794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事業化の工程計画</a:t>
            </a:r>
            <a:endParaRPr kumimoji="1" lang="ja-JP" altLang="en-US" sz="3600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F1BF7454-A0A8-0E0E-BD45-5E3403D5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F70E409F-19FE-7544-8FD0-84410D2E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521CA15-D989-592A-DBF7-B0E866483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577A805-C2E6-6C79-3F61-6A8540248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705603"/>
              </p:ext>
            </p:extLst>
          </p:nvPr>
        </p:nvGraphicFramePr>
        <p:xfrm>
          <a:off x="427382" y="808821"/>
          <a:ext cx="9051235" cy="4668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0247">
                  <a:extLst>
                    <a:ext uri="{9D8B030D-6E8A-4147-A177-3AD203B41FA5}">
                      <a16:colId xmlns:a16="http://schemas.microsoft.com/office/drawing/2014/main" val="2010039712"/>
                    </a:ext>
                  </a:extLst>
                </a:gridCol>
                <a:gridCol w="1810247">
                  <a:extLst>
                    <a:ext uri="{9D8B030D-6E8A-4147-A177-3AD203B41FA5}">
                      <a16:colId xmlns:a16="http://schemas.microsoft.com/office/drawing/2014/main" val="94702121"/>
                    </a:ext>
                  </a:extLst>
                </a:gridCol>
                <a:gridCol w="1810247">
                  <a:extLst>
                    <a:ext uri="{9D8B030D-6E8A-4147-A177-3AD203B41FA5}">
                      <a16:colId xmlns:a16="http://schemas.microsoft.com/office/drawing/2014/main" val="956517989"/>
                    </a:ext>
                  </a:extLst>
                </a:gridCol>
                <a:gridCol w="1810247">
                  <a:extLst>
                    <a:ext uri="{9D8B030D-6E8A-4147-A177-3AD203B41FA5}">
                      <a16:colId xmlns:a16="http://schemas.microsoft.com/office/drawing/2014/main" val="630315265"/>
                    </a:ext>
                  </a:extLst>
                </a:gridCol>
                <a:gridCol w="1810247">
                  <a:extLst>
                    <a:ext uri="{9D8B030D-6E8A-4147-A177-3AD203B41FA5}">
                      <a16:colId xmlns:a16="http://schemas.microsoft.com/office/drawing/2014/main" val="42556984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Q1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Q2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Q3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Q4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28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b="1" dirty="0"/>
                        <a:t>1</a:t>
                      </a:r>
                      <a:r>
                        <a:rPr kumimoji="1" lang="ja-JP" altLang="en-US" sz="1200" b="1" dirty="0"/>
                        <a:t>年度</a:t>
                      </a:r>
                    </a:p>
                    <a:p>
                      <a:endParaRPr kumimoji="1" lang="en-US" altLang="ja-JP" sz="1200" b="1" dirty="0"/>
                    </a:p>
                    <a:p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88231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b="1" dirty="0"/>
                        <a:t>2</a:t>
                      </a:r>
                      <a:r>
                        <a:rPr kumimoji="1" lang="ja-JP" altLang="en-US" sz="1200" b="1" dirty="0"/>
                        <a:t>年度</a:t>
                      </a:r>
                      <a:endParaRPr kumimoji="1" lang="en-US" altLang="ja-JP" sz="1200" b="1" dirty="0"/>
                    </a:p>
                    <a:p>
                      <a:endParaRPr kumimoji="1" lang="ja-JP" altLang="en-US" sz="1200" b="1" dirty="0"/>
                    </a:p>
                    <a:p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33206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b="1" dirty="0"/>
                        <a:t>3</a:t>
                      </a:r>
                      <a:r>
                        <a:rPr kumimoji="1" lang="ja-JP" altLang="en-US" sz="1200" b="1" dirty="0"/>
                        <a:t>年度</a:t>
                      </a:r>
                      <a:endParaRPr kumimoji="1" lang="en-US" altLang="ja-JP" sz="1200" b="1" dirty="0"/>
                    </a:p>
                    <a:p>
                      <a:endParaRPr kumimoji="1" lang="ja-JP" altLang="en-US" sz="1200" b="1" dirty="0"/>
                    </a:p>
                    <a:p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28079927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8EF5529-9762-389B-E825-E8DA9DE8CCAB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17593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事業化の概算収支</a:t>
            </a:r>
            <a:endParaRPr kumimoji="1" lang="ja-JP" altLang="en-US" sz="3600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F1BF7454-A0A8-0E0E-BD45-5E3403D5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F70E409F-19FE-7544-8FD0-84410D2E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9B7041-3EB7-7E71-5A04-082485BD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16453A5-32A3-023F-904F-5DE85832E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440961"/>
              </p:ext>
            </p:extLst>
          </p:nvPr>
        </p:nvGraphicFramePr>
        <p:xfrm>
          <a:off x="427382" y="817559"/>
          <a:ext cx="9054944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0570">
                  <a:extLst>
                    <a:ext uri="{9D8B030D-6E8A-4147-A177-3AD203B41FA5}">
                      <a16:colId xmlns:a16="http://schemas.microsoft.com/office/drawing/2014/main" val="2906826798"/>
                    </a:ext>
                  </a:extLst>
                </a:gridCol>
                <a:gridCol w="1819656">
                  <a:extLst>
                    <a:ext uri="{9D8B030D-6E8A-4147-A177-3AD203B41FA5}">
                      <a16:colId xmlns:a16="http://schemas.microsoft.com/office/drawing/2014/main" val="267656011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226094195"/>
                    </a:ext>
                  </a:extLst>
                </a:gridCol>
                <a:gridCol w="1737358">
                  <a:extLst>
                    <a:ext uri="{9D8B030D-6E8A-4147-A177-3AD203B41FA5}">
                      <a16:colId xmlns:a16="http://schemas.microsoft.com/office/drawing/2014/main" val="3860248817"/>
                    </a:ext>
                  </a:extLst>
                </a:gridCol>
              </a:tblGrid>
              <a:tr h="1256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154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＊収入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200" b="0" dirty="0"/>
                        <a:t>NNNNNNNNNNNNNNNNNNNNNNNNN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175175"/>
                  </a:ext>
                </a:extLst>
              </a:tr>
              <a:tr h="215054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収入合計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824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＊支出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200" b="0" dirty="0"/>
                        <a:t>NNNNNNNNNNNNNNNNNNNNNNNNN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976460"/>
                  </a:ext>
                </a:extLst>
              </a:tr>
              <a:tr h="193682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支出合計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405953"/>
                  </a:ext>
                </a:extLst>
              </a:tr>
              <a:tr h="206569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収支（収入－支出）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\9,999,999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1484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C5F808-AB74-B826-7307-13E411FF29CF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79488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目次</a:t>
            </a:r>
            <a:endParaRPr kumimoji="1" lang="ja-JP" altLang="en-US" sz="3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232F0D-F60F-38D2-DD8F-3EF9C9D4F46F}"/>
              </a:ext>
            </a:extLst>
          </p:cNvPr>
          <p:cNvSpPr txBox="1"/>
          <p:nvPr/>
        </p:nvSpPr>
        <p:spPr>
          <a:xfrm>
            <a:off x="1731268" y="817558"/>
            <a:ext cx="7795887" cy="4974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はじめに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事業概要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提供価値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ビジネスモデル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採算性と将来性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期待される効果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リスクと対策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類似サービス／製品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差別化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事業成功のポイント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事業化の工程計画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事業化の概算収支</a:t>
            </a: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C9671246-6737-318E-B65E-620CE324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6D79E46-985D-AFD5-F600-71C600B5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3945A7-1AFB-71D2-94E0-22FC43745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31B63A-B521-EB03-E5D7-1F180CF840FF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4506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はじめに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232F0D-F60F-38D2-DD8F-3EF9C9D4F46F}"/>
              </a:ext>
            </a:extLst>
          </p:cNvPr>
          <p:cNvSpPr txBox="1"/>
          <p:nvPr/>
        </p:nvSpPr>
        <p:spPr>
          <a:xfrm>
            <a:off x="2386584" y="817558"/>
            <a:ext cx="71405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C9671246-6737-318E-B65E-620CE324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6D79E46-985D-AFD5-F600-71C600B5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B31FD3-3199-4D37-F7CF-1A4CD60F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E1502F-2162-2DE4-8F3D-49983DB763AF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42256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事業概要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232F0D-F60F-38D2-DD8F-3EF9C9D4F46F}"/>
              </a:ext>
            </a:extLst>
          </p:cNvPr>
          <p:cNvSpPr txBox="1"/>
          <p:nvPr/>
        </p:nvSpPr>
        <p:spPr>
          <a:xfrm>
            <a:off x="1731268" y="817558"/>
            <a:ext cx="7795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6630D1B-3430-B1D6-DDBB-8D2F58CCD35E}"/>
              </a:ext>
            </a:extLst>
          </p:cNvPr>
          <p:cNvSpPr/>
          <p:nvPr/>
        </p:nvSpPr>
        <p:spPr>
          <a:xfrm>
            <a:off x="427383" y="2789996"/>
            <a:ext cx="1148378" cy="353943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</a:t>
            </a: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C9671246-6737-318E-B65E-620CE324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6D79E46-985D-AFD5-F600-71C600B5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D1AF41A-9EA8-E0DB-1B78-D8A931E46E07}"/>
              </a:ext>
            </a:extLst>
          </p:cNvPr>
          <p:cNvSpPr/>
          <p:nvPr/>
        </p:nvSpPr>
        <p:spPr>
          <a:xfrm>
            <a:off x="427383" y="817558"/>
            <a:ext cx="1148378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背景と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B31FD3-3199-4D37-F7CF-1A4CD60F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75034A3-E6D5-058D-97A7-19693C18EECB}"/>
              </a:ext>
            </a:extLst>
          </p:cNvPr>
          <p:cNvSpPr txBox="1"/>
          <p:nvPr/>
        </p:nvSpPr>
        <p:spPr>
          <a:xfrm>
            <a:off x="1731268" y="2791738"/>
            <a:ext cx="779588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932F190-0026-757E-1259-A01825B34D82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4372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提供価値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9534607-9EF3-1A10-2485-10D333996DF1}"/>
              </a:ext>
            </a:extLst>
          </p:cNvPr>
          <p:cNvSpPr/>
          <p:nvPr/>
        </p:nvSpPr>
        <p:spPr>
          <a:xfrm>
            <a:off x="439270" y="2266682"/>
            <a:ext cx="2256864" cy="4105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CDCE458-4492-8F81-23B9-D1D9CA41D03D}"/>
              </a:ext>
            </a:extLst>
          </p:cNvPr>
          <p:cNvSpPr txBox="1"/>
          <p:nvPr/>
        </p:nvSpPr>
        <p:spPr>
          <a:xfrm>
            <a:off x="7399567" y="2278887"/>
            <a:ext cx="1200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解決したい問題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B51D2B-2BC9-5F0E-2B49-3A68BF3C3527}"/>
              </a:ext>
            </a:extLst>
          </p:cNvPr>
          <p:cNvSpPr txBox="1"/>
          <p:nvPr/>
        </p:nvSpPr>
        <p:spPr>
          <a:xfrm>
            <a:off x="5164975" y="4293255"/>
            <a:ext cx="1189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悩み・イヤなこと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EF32FEC-BF7C-39D9-C548-AC5545D89FDC}"/>
              </a:ext>
            </a:extLst>
          </p:cNvPr>
          <p:cNvSpPr txBox="1"/>
          <p:nvPr/>
        </p:nvSpPr>
        <p:spPr>
          <a:xfrm>
            <a:off x="5145168" y="2263101"/>
            <a:ext cx="1494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メリット・うれしいこと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BA7174E-F535-F57A-B29E-55676E279C2A}"/>
              </a:ext>
            </a:extLst>
          </p:cNvPr>
          <p:cNvSpPr txBox="1"/>
          <p:nvPr/>
        </p:nvSpPr>
        <p:spPr>
          <a:xfrm>
            <a:off x="2963846" y="4305755"/>
            <a:ext cx="1649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悩み・いやなことをなくす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930D575-CE98-7931-0AEA-F27F1C164334}"/>
              </a:ext>
            </a:extLst>
          </p:cNvPr>
          <p:cNvSpPr txBox="1"/>
          <p:nvPr/>
        </p:nvSpPr>
        <p:spPr>
          <a:xfrm>
            <a:off x="2750072" y="2280168"/>
            <a:ext cx="18845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メリット・うれしいを増やす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8426DD-F5E3-56D1-2580-3D889CE442C3}"/>
              </a:ext>
            </a:extLst>
          </p:cNvPr>
          <p:cNvSpPr txBox="1"/>
          <p:nvPr/>
        </p:nvSpPr>
        <p:spPr>
          <a:xfrm>
            <a:off x="453204" y="2318320"/>
            <a:ext cx="2048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課題に対して何を提供するか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0C4E9CA-1391-495C-58AF-AD1768232F13}"/>
              </a:ext>
            </a:extLst>
          </p:cNvPr>
          <p:cNvSpPr/>
          <p:nvPr/>
        </p:nvSpPr>
        <p:spPr>
          <a:xfrm>
            <a:off x="439270" y="796311"/>
            <a:ext cx="4511026" cy="269042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価値提案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09799B5-E0D0-6B3D-ECC4-A8768F56FB31}"/>
              </a:ext>
            </a:extLst>
          </p:cNvPr>
          <p:cNvSpPr txBox="1"/>
          <p:nvPr/>
        </p:nvSpPr>
        <p:spPr>
          <a:xfrm>
            <a:off x="419099" y="1148624"/>
            <a:ext cx="4511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75E049F-A16E-6736-8E66-A134E48FE40B}"/>
              </a:ext>
            </a:extLst>
          </p:cNvPr>
          <p:cNvSpPr/>
          <p:nvPr/>
        </p:nvSpPr>
        <p:spPr>
          <a:xfrm>
            <a:off x="5127028" y="796311"/>
            <a:ext cx="4497091" cy="269042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顧客セグメント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5991EED-F71E-2AD0-9BAB-EB57A6F5CDDE}"/>
              </a:ext>
            </a:extLst>
          </p:cNvPr>
          <p:cNvSpPr txBox="1"/>
          <p:nvPr/>
        </p:nvSpPr>
        <p:spPr>
          <a:xfrm>
            <a:off x="5145168" y="1148624"/>
            <a:ext cx="44789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D9E1040-181A-61E9-645A-97E1196163F9}"/>
              </a:ext>
            </a:extLst>
          </p:cNvPr>
          <p:cNvSpPr/>
          <p:nvPr/>
        </p:nvSpPr>
        <p:spPr>
          <a:xfrm>
            <a:off x="2696134" y="2266681"/>
            <a:ext cx="2256865" cy="20472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829BF92-04EC-B2A9-1A93-079AB441EBF7}"/>
              </a:ext>
            </a:extLst>
          </p:cNvPr>
          <p:cNvSpPr/>
          <p:nvPr/>
        </p:nvSpPr>
        <p:spPr>
          <a:xfrm>
            <a:off x="2696134" y="4313940"/>
            <a:ext cx="2256865" cy="20578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33D0127-97E5-7320-4646-6E4FB787426E}"/>
              </a:ext>
            </a:extLst>
          </p:cNvPr>
          <p:cNvSpPr/>
          <p:nvPr/>
        </p:nvSpPr>
        <p:spPr>
          <a:xfrm>
            <a:off x="7402033" y="2266682"/>
            <a:ext cx="2256864" cy="4105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876E5CB-1098-48AD-BFBF-9F3D9922093C}"/>
              </a:ext>
            </a:extLst>
          </p:cNvPr>
          <p:cNvSpPr/>
          <p:nvPr/>
        </p:nvSpPr>
        <p:spPr>
          <a:xfrm>
            <a:off x="5145168" y="2266681"/>
            <a:ext cx="2256865" cy="20472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D649574-C889-796F-36FD-E95D1CDBD1AA}"/>
              </a:ext>
            </a:extLst>
          </p:cNvPr>
          <p:cNvSpPr/>
          <p:nvPr/>
        </p:nvSpPr>
        <p:spPr>
          <a:xfrm>
            <a:off x="5145168" y="4313940"/>
            <a:ext cx="2256865" cy="20578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1B933AE8-9B30-3D87-FB77-C66C3DFC42F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77361" y="4048299"/>
            <a:ext cx="482767" cy="482767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3A27FC9-A650-948D-7F9B-E09521DF9CC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8088" y="4091071"/>
            <a:ext cx="439996" cy="439996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3032627-A0CE-5A41-1570-9A4F2B160BCE}"/>
              </a:ext>
            </a:extLst>
          </p:cNvPr>
          <p:cNvSpPr txBox="1"/>
          <p:nvPr/>
        </p:nvSpPr>
        <p:spPr>
          <a:xfrm>
            <a:off x="7473082" y="2526908"/>
            <a:ext cx="21833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EF69F25-2089-B0A9-E08D-6E66FC32FB5F}"/>
              </a:ext>
            </a:extLst>
          </p:cNvPr>
          <p:cNvSpPr txBox="1"/>
          <p:nvPr/>
        </p:nvSpPr>
        <p:spPr>
          <a:xfrm>
            <a:off x="5164976" y="4557201"/>
            <a:ext cx="22345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0D95C1C-160C-E488-406B-44320B610881}"/>
              </a:ext>
            </a:extLst>
          </p:cNvPr>
          <p:cNvSpPr txBox="1"/>
          <p:nvPr/>
        </p:nvSpPr>
        <p:spPr>
          <a:xfrm>
            <a:off x="5127028" y="2522463"/>
            <a:ext cx="22725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D7BC635-BBA4-2F0A-9181-F5FDDC6A5E9E}"/>
              </a:ext>
            </a:extLst>
          </p:cNvPr>
          <p:cNvSpPr txBox="1"/>
          <p:nvPr/>
        </p:nvSpPr>
        <p:spPr>
          <a:xfrm>
            <a:off x="2693431" y="2547365"/>
            <a:ext cx="22568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B88B9E1-973D-9AA9-BA1B-EE92F1D0B612}"/>
              </a:ext>
            </a:extLst>
          </p:cNvPr>
          <p:cNvSpPr txBox="1"/>
          <p:nvPr/>
        </p:nvSpPr>
        <p:spPr>
          <a:xfrm>
            <a:off x="2706876" y="4555226"/>
            <a:ext cx="2256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D96B541-4857-DD8B-8ED4-788995020C61}"/>
              </a:ext>
            </a:extLst>
          </p:cNvPr>
          <p:cNvSpPr txBox="1"/>
          <p:nvPr/>
        </p:nvSpPr>
        <p:spPr>
          <a:xfrm>
            <a:off x="428159" y="2599775"/>
            <a:ext cx="211297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フッター プレースホルダー 30">
            <a:extLst>
              <a:ext uri="{FF2B5EF4-FFF2-40B4-BE49-F238E27FC236}">
                <a16:creationId xmlns:a16="http://schemas.microsoft.com/office/drawing/2014/main" id="{3B590D85-8F17-C179-994E-B4485507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32" name="スライド番号プレースホルダー 31">
            <a:extLst>
              <a:ext uri="{FF2B5EF4-FFF2-40B4-BE49-F238E27FC236}">
                <a16:creationId xmlns:a16="http://schemas.microsoft.com/office/drawing/2014/main" id="{9260353A-1470-0F4A-8E2C-D0086437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E42F535-48B8-957F-B3F3-A65864782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C43D30-83ED-3D11-27D1-6198E46F87D5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20037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ビジネスモデル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9DF1B4D-0AAC-557C-B3B7-3724132B09BF}"/>
              </a:ext>
            </a:extLst>
          </p:cNvPr>
          <p:cNvSpPr/>
          <p:nvPr/>
        </p:nvSpPr>
        <p:spPr>
          <a:xfrm>
            <a:off x="242342" y="5084125"/>
            <a:ext cx="4711100" cy="12660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98D0E20-C819-AC79-D131-C2C66ED53685}"/>
              </a:ext>
            </a:extLst>
          </p:cNvPr>
          <p:cNvSpPr/>
          <p:nvPr/>
        </p:nvSpPr>
        <p:spPr>
          <a:xfrm>
            <a:off x="242342" y="795473"/>
            <a:ext cx="1884440" cy="4288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9F07AA-7D01-77C6-BB75-6E18CED73A80}"/>
              </a:ext>
            </a:extLst>
          </p:cNvPr>
          <p:cNvSpPr/>
          <p:nvPr/>
        </p:nvSpPr>
        <p:spPr>
          <a:xfrm>
            <a:off x="2126782" y="795474"/>
            <a:ext cx="1884440" cy="2161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289FC0-A559-5CBB-172E-C98A69A8EE09}"/>
              </a:ext>
            </a:extLst>
          </p:cNvPr>
          <p:cNvSpPr/>
          <p:nvPr/>
        </p:nvSpPr>
        <p:spPr>
          <a:xfrm>
            <a:off x="4011222" y="795473"/>
            <a:ext cx="1884440" cy="4288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86F0AB8-7FB0-122C-B0C5-E9A44EEAE21C}"/>
              </a:ext>
            </a:extLst>
          </p:cNvPr>
          <p:cNvSpPr/>
          <p:nvPr/>
        </p:nvSpPr>
        <p:spPr>
          <a:xfrm>
            <a:off x="5895071" y="795474"/>
            <a:ext cx="1884440" cy="21619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2CC4C90-EF0B-5B03-5F0B-FB283A59C640}"/>
              </a:ext>
            </a:extLst>
          </p:cNvPr>
          <p:cNvSpPr/>
          <p:nvPr/>
        </p:nvSpPr>
        <p:spPr>
          <a:xfrm>
            <a:off x="7779806" y="795473"/>
            <a:ext cx="1884440" cy="4288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0834CFB-FCEE-14A1-5CDC-B445E10BEA67}"/>
              </a:ext>
            </a:extLst>
          </p:cNvPr>
          <p:cNvSpPr/>
          <p:nvPr/>
        </p:nvSpPr>
        <p:spPr>
          <a:xfrm>
            <a:off x="2126782" y="2957397"/>
            <a:ext cx="1884440" cy="21267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BB43C4C-6F9F-D371-AED4-3698D34F0CEA}"/>
              </a:ext>
            </a:extLst>
          </p:cNvPr>
          <p:cNvSpPr/>
          <p:nvPr/>
        </p:nvSpPr>
        <p:spPr>
          <a:xfrm>
            <a:off x="5894776" y="2957397"/>
            <a:ext cx="1884440" cy="21267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2742F97-479B-2555-5A11-158A5DB6E583}"/>
              </a:ext>
            </a:extLst>
          </p:cNvPr>
          <p:cNvSpPr/>
          <p:nvPr/>
        </p:nvSpPr>
        <p:spPr>
          <a:xfrm>
            <a:off x="4953146" y="5084125"/>
            <a:ext cx="4711100" cy="12660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28932B3-E445-A9AB-A396-D467E0F89A54}"/>
              </a:ext>
            </a:extLst>
          </p:cNvPr>
          <p:cNvSpPr txBox="1"/>
          <p:nvPr/>
        </p:nvSpPr>
        <p:spPr>
          <a:xfrm>
            <a:off x="241754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キーパートナー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(KP)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97A0669-4F66-E0FB-F3B4-9705585A0060}"/>
              </a:ext>
            </a:extLst>
          </p:cNvPr>
          <p:cNvSpPr txBox="1"/>
          <p:nvPr/>
        </p:nvSpPr>
        <p:spPr>
          <a:xfrm>
            <a:off x="2125603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主要活動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(KA)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FDD1B65-686D-E0F5-BA6A-4D651A4B98D0}"/>
              </a:ext>
            </a:extLst>
          </p:cNvPr>
          <p:cNvSpPr txBox="1"/>
          <p:nvPr/>
        </p:nvSpPr>
        <p:spPr>
          <a:xfrm>
            <a:off x="4009452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価値提案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(VP)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98BC6AD-8C65-4A22-04EE-B7559C515056}"/>
              </a:ext>
            </a:extLst>
          </p:cNvPr>
          <p:cNvSpPr txBox="1"/>
          <p:nvPr/>
        </p:nvSpPr>
        <p:spPr>
          <a:xfrm>
            <a:off x="5893301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顧客との関係性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(CR)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AD5B3CF-4DF0-78FD-365B-5023AE50E741}"/>
              </a:ext>
            </a:extLst>
          </p:cNvPr>
          <p:cNvSpPr txBox="1"/>
          <p:nvPr/>
        </p:nvSpPr>
        <p:spPr>
          <a:xfrm>
            <a:off x="7777150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顧客セグメント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(CS)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AF9A952-D299-3265-4D95-0D4F0BB6542A}"/>
              </a:ext>
            </a:extLst>
          </p:cNvPr>
          <p:cNvSpPr txBox="1"/>
          <p:nvPr/>
        </p:nvSpPr>
        <p:spPr>
          <a:xfrm>
            <a:off x="2125603" y="3004947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キーリソース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(KR)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1C6A158A-AB38-D6A8-83BB-D21FB4685B11}"/>
              </a:ext>
            </a:extLst>
          </p:cNvPr>
          <p:cNvSpPr txBox="1"/>
          <p:nvPr/>
        </p:nvSpPr>
        <p:spPr>
          <a:xfrm>
            <a:off x="5893301" y="2975860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チャンネル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(CH)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24D17CF-5A35-54F9-19B9-3F61711CBDE9}"/>
              </a:ext>
            </a:extLst>
          </p:cNvPr>
          <p:cNvSpPr txBox="1"/>
          <p:nvPr/>
        </p:nvSpPr>
        <p:spPr>
          <a:xfrm>
            <a:off x="241754" y="5084125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コスト構造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(CS)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8C06D75-7131-384E-70A1-7874DA734266}"/>
              </a:ext>
            </a:extLst>
          </p:cNvPr>
          <p:cNvSpPr txBox="1"/>
          <p:nvPr/>
        </p:nvSpPr>
        <p:spPr>
          <a:xfrm>
            <a:off x="4952558" y="5084125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収益の流れ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(RS)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321F37C-AB09-6A29-F846-D8CF9B2658A2}"/>
              </a:ext>
            </a:extLst>
          </p:cNvPr>
          <p:cNvSpPr txBox="1"/>
          <p:nvPr/>
        </p:nvSpPr>
        <p:spPr>
          <a:xfrm>
            <a:off x="7777150" y="1141667"/>
            <a:ext cx="1884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EC5BFF7-87CF-C33F-D216-272E84F15AF1}"/>
              </a:ext>
            </a:extLst>
          </p:cNvPr>
          <p:cNvSpPr txBox="1"/>
          <p:nvPr/>
        </p:nvSpPr>
        <p:spPr>
          <a:xfrm>
            <a:off x="4009451" y="1141667"/>
            <a:ext cx="18601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BA7D834-B389-06AC-5375-410ABA6F2B2E}"/>
              </a:ext>
            </a:extLst>
          </p:cNvPr>
          <p:cNvSpPr txBox="1"/>
          <p:nvPr/>
        </p:nvSpPr>
        <p:spPr>
          <a:xfrm>
            <a:off x="5893301" y="3286704"/>
            <a:ext cx="1890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05E854-2417-FD56-4CAA-47CEBEB1329C}"/>
              </a:ext>
            </a:extLst>
          </p:cNvPr>
          <p:cNvSpPr txBox="1"/>
          <p:nvPr/>
        </p:nvSpPr>
        <p:spPr>
          <a:xfrm>
            <a:off x="4991568" y="5336800"/>
            <a:ext cx="45890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0BBAAB83-A1A5-E15D-7052-6832E2035B15}"/>
              </a:ext>
            </a:extLst>
          </p:cNvPr>
          <p:cNvSpPr txBox="1"/>
          <p:nvPr/>
        </p:nvSpPr>
        <p:spPr>
          <a:xfrm>
            <a:off x="2122356" y="3336499"/>
            <a:ext cx="18507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230C53C5-E627-A000-A06D-05C78FF918E0}"/>
              </a:ext>
            </a:extLst>
          </p:cNvPr>
          <p:cNvSpPr txBox="1"/>
          <p:nvPr/>
        </p:nvSpPr>
        <p:spPr>
          <a:xfrm>
            <a:off x="2122356" y="1036588"/>
            <a:ext cx="19092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CCF72342-57EF-15AE-29B0-E07CEC82CB34}"/>
              </a:ext>
            </a:extLst>
          </p:cNvPr>
          <p:cNvSpPr txBox="1"/>
          <p:nvPr/>
        </p:nvSpPr>
        <p:spPr>
          <a:xfrm>
            <a:off x="260687" y="1141365"/>
            <a:ext cx="18445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3942FD7-E021-D0DF-A9F8-BF2195C0FBAD}"/>
              </a:ext>
            </a:extLst>
          </p:cNvPr>
          <p:cNvSpPr txBox="1"/>
          <p:nvPr/>
        </p:nvSpPr>
        <p:spPr>
          <a:xfrm>
            <a:off x="280468" y="5330135"/>
            <a:ext cx="45890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7BD5950E-F3C3-09BC-01D9-9D789AFF1F6C}"/>
              </a:ext>
            </a:extLst>
          </p:cNvPr>
          <p:cNvSpPr txBox="1"/>
          <p:nvPr/>
        </p:nvSpPr>
        <p:spPr>
          <a:xfrm>
            <a:off x="5890055" y="1141667"/>
            <a:ext cx="1893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4" name="フッター プレースホルダー 53">
            <a:extLst>
              <a:ext uri="{FF2B5EF4-FFF2-40B4-BE49-F238E27FC236}">
                <a16:creationId xmlns:a16="http://schemas.microsoft.com/office/drawing/2014/main" id="{91D2ACFF-D4DA-E11E-6EB4-24B73C758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55" name="スライド番号プレースホルダー 54">
            <a:extLst>
              <a:ext uri="{FF2B5EF4-FFF2-40B4-BE49-F238E27FC236}">
                <a16:creationId xmlns:a16="http://schemas.microsoft.com/office/drawing/2014/main" id="{66317C0F-1E20-5E6D-58D3-81066808F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8DEB15-67C5-E444-8A80-FFC61DEF2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DD835D-E0F7-3CD3-4458-8BA2EBC0CDCE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9013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採算性と将来性</a:t>
            </a:r>
            <a:endParaRPr kumimoji="1" lang="ja-JP" altLang="en-US" sz="36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ED0DBD0-0137-172A-1C59-321C319E86E0}"/>
              </a:ext>
            </a:extLst>
          </p:cNvPr>
          <p:cNvSpPr/>
          <p:nvPr/>
        </p:nvSpPr>
        <p:spPr>
          <a:xfrm>
            <a:off x="427383" y="808821"/>
            <a:ext cx="1148378" cy="2588298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採算性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3D48AD7-7F51-6895-C87F-59E68D5516A3}"/>
              </a:ext>
            </a:extLst>
          </p:cNvPr>
          <p:cNvSpPr/>
          <p:nvPr/>
        </p:nvSpPr>
        <p:spPr>
          <a:xfrm>
            <a:off x="427383" y="3605719"/>
            <a:ext cx="1148378" cy="256032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将来性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D8407B9E-B53C-7899-429E-1644D9F8B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210382"/>
              </p:ext>
            </p:extLst>
          </p:nvPr>
        </p:nvGraphicFramePr>
        <p:xfrm>
          <a:off x="1823205" y="836799"/>
          <a:ext cx="746367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4939">
                  <a:extLst>
                    <a:ext uri="{9D8B030D-6E8A-4147-A177-3AD203B41FA5}">
                      <a16:colId xmlns:a16="http://schemas.microsoft.com/office/drawing/2014/main" val="119443959"/>
                    </a:ext>
                  </a:extLst>
                </a:gridCol>
                <a:gridCol w="5848731">
                  <a:extLst>
                    <a:ext uri="{9D8B030D-6E8A-4147-A177-3AD203B41FA5}">
                      <a16:colId xmlns:a16="http://schemas.microsoft.com/office/drawing/2014/main" val="4274943730"/>
                    </a:ext>
                  </a:extLst>
                </a:gridCol>
              </a:tblGrid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31467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716398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723136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F56D99-964C-FA15-27C9-924067AC7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EAF447-8E99-D055-BE80-0DBE0587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1" name="日付プレースホルダー 10">
            <a:extLst>
              <a:ext uri="{FF2B5EF4-FFF2-40B4-BE49-F238E27FC236}">
                <a16:creationId xmlns:a16="http://schemas.microsoft.com/office/drawing/2014/main" id="{FBD8DB75-E56E-8D43-795E-DEF7688F4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A6FEE89-F9DC-5BD9-0028-B91930E5F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33213"/>
              </p:ext>
            </p:extLst>
          </p:nvPr>
        </p:nvGraphicFramePr>
        <p:xfrm>
          <a:off x="1823205" y="3605719"/>
          <a:ext cx="746367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4939">
                  <a:extLst>
                    <a:ext uri="{9D8B030D-6E8A-4147-A177-3AD203B41FA5}">
                      <a16:colId xmlns:a16="http://schemas.microsoft.com/office/drawing/2014/main" val="119443959"/>
                    </a:ext>
                  </a:extLst>
                </a:gridCol>
                <a:gridCol w="5848731">
                  <a:extLst>
                    <a:ext uri="{9D8B030D-6E8A-4147-A177-3AD203B41FA5}">
                      <a16:colId xmlns:a16="http://schemas.microsoft.com/office/drawing/2014/main" val="4274943730"/>
                    </a:ext>
                  </a:extLst>
                </a:gridCol>
              </a:tblGrid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31467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716398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72313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6E9F25-70E6-E57D-2B5D-216585F79087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94047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期待される効果</a:t>
            </a:r>
            <a:endParaRPr kumimoji="1" lang="ja-JP" altLang="en-US" sz="36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ED0DBD0-0137-172A-1C59-321C319E86E0}"/>
              </a:ext>
            </a:extLst>
          </p:cNvPr>
          <p:cNvSpPr/>
          <p:nvPr/>
        </p:nvSpPr>
        <p:spPr>
          <a:xfrm>
            <a:off x="427383" y="808821"/>
            <a:ext cx="1148378" cy="514861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期待される効果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F56D99-964C-FA15-27C9-924067AC7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EAF447-8E99-D055-BE80-0DBE0587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477B159-79DE-A5B7-49CE-28D49CA5B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E1B7322-EA13-1E12-3180-D18D8F0C6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923099"/>
              </p:ext>
            </p:extLst>
          </p:nvPr>
        </p:nvGraphicFramePr>
        <p:xfrm>
          <a:off x="1823205" y="836799"/>
          <a:ext cx="746367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1515">
                  <a:extLst>
                    <a:ext uri="{9D8B030D-6E8A-4147-A177-3AD203B41FA5}">
                      <a16:colId xmlns:a16="http://schemas.microsoft.com/office/drawing/2014/main" val="119443959"/>
                    </a:ext>
                  </a:extLst>
                </a:gridCol>
                <a:gridCol w="5812155">
                  <a:extLst>
                    <a:ext uri="{9D8B030D-6E8A-4147-A177-3AD203B41FA5}">
                      <a16:colId xmlns:a16="http://schemas.microsoft.com/office/drawing/2014/main" val="4274943730"/>
                    </a:ext>
                  </a:extLst>
                </a:gridCol>
              </a:tblGrid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31467"/>
                  </a:ext>
                </a:extLst>
              </a:tr>
              <a:tr h="70384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716398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723136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212CA32-3167-AC6E-027E-D2E99616B3F9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13364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リスクと対策</a:t>
            </a:r>
            <a:endParaRPr kumimoji="1" lang="ja-JP" altLang="en-US" sz="3600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5F0DF9CF-8886-8974-274E-78ACCCBA8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248055"/>
              </p:ext>
            </p:extLst>
          </p:nvPr>
        </p:nvGraphicFramePr>
        <p:xfrm>
          <a:off x="1823204" y="808821"/>
          <a:ext cx="7787519" cy="4914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3846">
                  <a:extLst>
                    <a:ext uri="{9D8B030D-6E8A-4147-A177-3AD203B41FA5}">
                      <a16:colId xmlns:a16="http://schemas.microsoft.com/office/drawing/2014/main" val="1696290730"/>
                    </a:ext>
                  </a:extLst>
                </a:gridCol>
                <a:gridCol w="2254758">
                  <a:extLst>
                    <a:ext uri="{9D8B030D-6E8A-4147-A177-3AD203B41FA5}">
                      <a16:colId xmlns:a16="http://schemas.microsoft.com/office/drawing/2014/main" val="2897924336"/>
                    </a:ext>
                  </a:extLst>
                </a:gridCol>
                <a:gridCol w="4288915">
                  <a:extLst>
                    <a:ext uri="{9D8B030D-6E8A-4147-A177-3AD203B41FA5}">
                      <a16:colId xmlns:a16="http://schemas.microsoft.com/office/drawing/2014/main" val="3449205690"/>
                    </a:ext>
                  </a:extLst>
                </a:gridCol>
              </a:tblGrid>
              <a:tr h="19123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リスク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事業が抱えるリスク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リスクへの対策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711390"/>
                  </a:ext>
                </a:extLst>
              </a:tr>
              <a:tr h="459147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2801570474"/>
                  </a:ext>
                </a:extLst>
              </a:tr>
              <a:tr h="262436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1465686479"/>
                  </a:ext>
                </a:extLst>
              </a:tr>
              <a:tr h="268049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1134907371"/>
                  </a:ext>
                </a:extLst>
              </a:tr>
              <a:tr h="275557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3397714375"/>
                  </a:ext>
                </a:extLst>
              </a:tr>
              <a:tr h="472276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3056377922"/>
                  </a:ext>
                </a:extLst>
              </a:tr>
              <a:tr h="472276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2432802096"/>
                  </a:ext>
                </a:extLst>
              </a:tr>
              <a:tr h="472276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494367336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7611D19-3774-7422-2E0F-D4CF7C8EC2BC}"/>
              </a:ext>
            </a:extLst>
          </p:cNvPr>
          <p:cNvSpPr/>
          <p:nvPr/>
        </p:nvSpPr>
        <p:spPr>
          <a:xfrm>
            <a:off x="427383" y="808820"/>
            <a:ext cx="1148378" cy="558545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リスクと対策</a:t>
            </a:r>
          </a:p>
        </p:txBody>
      </p:sp>
      <p:sp>
        <p:nvSpPr>
          <p:cNvPr id="15" name="フッター プレースホルダー 14">
            <a:extLst>
              <a:ext uri="{FF2B5EF4-FFF2-40B4-BE49-F238E27FC236}">
                <a16:creationId xmlns:a16="http://schemas.microsoft.com/office/drawing/2014/main" id="{B3301479-3FE2-5119-F4B5-7BA07094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16" name="スライド番号プレースホルダー 15">
            <a:extLst>
              <a:ext uri="{FF2B5EF4-FFF2-40B4-BE49-F238E27FC236}">
                <a16:creationId xmlns:a16="http://schemas.microsoft.com/office/drawing/2014/main" id="{DE2B3FAE-E473-0DD8-71FD-8AC05E37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60EEAAD-E436-3EDA-8F39-A05C34802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C9E60C-E82F-6A3B-B9C7-31B2D55AEDE3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3880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833</TotalTime>
  <Words>892</Words>
  <Application>Microsoft Office PowerPoint</Application>
  <PresentationFormat>A4 210 x 297 mm</PresentationFormat>
  <Paragraphs>515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0" baseType="lpstr">
      <vt:lpstr>Meiryo UI</vt:lpstr>
      <vt:lpstr>游ゴシック</vt:lpstr>
      <vt:lpstr>Arial</vt:lpstr>
      <vt:lpstr>Calibri</vt:lpstr>
      <vt:lpstr>Wingdings</vt:lpstr>
      <vt:lpstr>Office テーマ</vt:lpstr>
      <vt:lpstr>ＮＮＮＮＮＮＮＮＮＮＮ  事業プラン</vt:lpstr>
      <vt:lpstr>目次</vt:lpstr>
      <vt:lpstr>はじめに</vt:lpstr>
      <vt:lpstr>事業概要</vt:lpstr>
      <vt:lpstr>提供価値</vt:lpstr>
      <vt:lpstr>ビジネスモデル</vt:lpstr>
      <vt:lpstr>採算性と将来性</vt:lpstr>
      <vt:lpstr>期待される効果</vt:lpstr>
      <vt:lpstr>リスクと対策</vt:lpstr>
      <vt:lpstr>類似サービス／製品</vt:lpstr>
      <vt:lpstr>差別化</vt:lpstr>
      <vt:lpstr>事業成功のポイント</vt:lpstr>
      <vt:lpstr>事業化の工程計画</vt:lpstr>
      <vt:lpstr>事業化の概算収支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YOSHIKAZU OYAMA</dc:creator>
  <cp:lastModifiedBy>YOSHIKAZU OYAMA</cp:lastModifiedBy>
  <cp:revision>52</cp:revision>
  <dcterms:created xsi:type="dcterms:W3CDTF">2025-07-20T00:21:17Z</dcterms:created>
  <dcterms:modified xsi:type="dcterms:W3CDTF">2025-08-09T07:27:32Z</dcterms:modified>
</cp:coreProperties>
</file>